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7" r:id="rId3"/>
    <p:sldId id="275" r:id="rId4"/>
    <p:sldId id="277" r:id="rId5"/>
    <p:sldId id="286" r:id="rId6"/>
    <p:sldId id="279" r:id="rId7"/>
    <p:sldId id="281" r:id="rId8"/>
    <p:sldId id="280" r:id="rId9"/>
    <p:sldId id="276" r:id="rId10"/>
    <p:sldId id="282" r:id="rId11"/>
    <p:sldId id="283" r:id="rId12"/>
    <p:sldId id="284" r:id="rId13"/>
    <p:sldId id="274" r:id="rId14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A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938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938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4DC30C0D-0E0F-45FF-85C2-88FE87D677DB}" type="datetimeFigureOut">
              <a:rPr lang="zh-CN" altLang="en-US" smtClean="0"/>
              <a:pPr/>
              <a:t>2023/7/19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709"/>
            <a:ext cx="2945659" cy="495938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709"/>
            <a:ext cx="2945659" cy="495938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E8A6B598-628F-4351-B58B-8AC9FA327AB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5407" cy="495871"/>
          </a:xfrm>
          <a:prstGeom prst="rect">
            <a:avLst/>
          </a:prstGeom>
        </p:spPr>
        <p:txBody>
          <a:bodyPr vert="horz" lIns="88193" tIns="44097" rIns="88193" bIns="44097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751" y="3"/>
            <a:ext cx="2945406" cy="495871"/>
          </a:xfrm>
          <a:prstGeom prst="rect">
            <a:avLst/>
          </a:prstGeom>
        </p:spPr>
        <p:txBody>
          <a:bodyPr vert="horz" lIns="88193" tIns="44097" rIns="88193" bIns="44097" rtlCol="0"/>
          <a:lstStyle>
            <a:lvl1pPr algn="r">
              <a:defRPr sz="1200"/>
            </a:lvl1pPr>
          </a:lstStyle>
          <a:p>
            <a:fld id="{077FEC96-D969-4303-9EC2-0C5720621150}" type="datetimeFigureOut">
              <a:rPr lang="zh-CN" altLang="en-US" smtClean="0"/>
              <a:pPr/>
              <a:t>2023/7/19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93" tIns="44097" rIns="88193" bIns="44097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526" y="4715409"/>
            <a:ext cx="5438140" cy="4467469"/>
          </a:xfrm>
          <a:prstGeom prst="rect">
            <a:avLst/>
          </a:prstGeom>
        </p:spPr>
        <p:txBody>
          <a:bodyPr vert="horz" lIns="88193" tIns="44097" rIns="88193" bIns="4409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407" cy="495871"/>
          </a:xfrm>
          <a:prstGeom prst="rect">
            <a:avLst/>
          </a:prstGeom>
        </p:spPr>
        <p:txBody>
          <a:bodyPr vert="horz" lIns="88193" tIns="44097" rIns="88193" bIns="44097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751" y="9430814"/>
            <a:ext cx="2945406" cy="495871"/>
          </a:xfrm>
          <a:prstGeom prst="rect">
            <a:avLst/>
          </a:prstGeom>
        </p:spPr>
        <p:txBody>
          <a:bodyPr vert="horz" lIns="88193" tIns="44097" rIns="88193" bIns="44097" rtlCol="0" anchor="b"/>
          <a:lstStyle>
            <a:lvl1pPr algn="r">
              <a:defRPr sz="1200"/>
            </a:lvl1pPr>
          </a:lstStyle>
          <a:p>
            <a:fld id="{17DBE5F1-A58C-45FD-9F1D-3C38DECE966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 [已恢复]-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24129" y="-13335"/>
            <a:ext cx="12235180" cy="6884670"/>
          </a:xfrm>
          <a:prstGeom prst="rect">
            <a:avLst/>
          </a:prstGeom>
        </p:spPr>
      </p:pic>
      <p:sp>
        <p:nvSpPr>
          <p:cNvPr id="16" name="标题 1"/>
          <p:cNvSpPr>
            <a:spLocks noGrp="1"/>
          </p:cNvSpPr>
          <p:nvPr userDrawn="1"/>
        </p:nvSpPr>
        <p:spPr>
          <a:xfrm>
            <a:off x="-507999" y="628015"/>
            <a:ext cx="7849236" cy="1577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defRPr sz="5800" b="1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20" name="标题 19"/>
          <p:cNvSpPr>
            <a:spLocks noGrp="1"/>
          </p:cNvSpPr>
          <p:nvPr>
            <p:ph type="title" hasCustomPrompt="1"/>
          </p:nvPr>
        </p:nvSpPr>
        <p:spPr>
          <a:xfrm>
            <a:off x="757556" y="993775"/>
            <a:ext cx="6709410" cy="1451610"/>
          </a:xfrm>
        </p:spPr>
        <p:txBody>
          <a:bodyPr/>
          <a:lstStyle>
            <a:lvl1pPr>
              <a:defRPr sz="5800" b="1"/>
            </a:lvl1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请输入您的标题</a:t>
            </a:r>
            <a:endParaRPr lang="zh-CN" alt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1" hasCustomPrompt="1"/>
          </p:nvPr>
        </p:nvSpPr>
        <p:spPr>
          <a:xfrm>
            <a:off x="734695" y="2159636"/>
            <a:ext cx="3182620" cy="605155"/>
          </a:xfrm>
        </p:spPr>
        <p:txBody>
          <a:bodyPr/>
          <a:lstStyle>
            <a:lvl1pPr marL="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次级标题位置</a:t>
            </a:r>
            <a:endParaRPr lang="zh-CN" altLang="en-US" smtClean="0"/>
          </a:p>
        </p:txBody>
      </p:sp>
      <p:sp>
        <p:nvSpPr>
          <p:cNvPr id="29" name="文本占位符 28"/>
          <p:cNvSpPr>
            <a:spLocks noGrp="1"/>
          </p:cNvSpPr>
          <p:nvPr>
            <p:ph type="body" idx="13" hasCustomPrompt="1"/>
          </p:nvPr>
        </p:nvSpPr>
        <p:spPr>
          <a:xfrm>
            <a:off x="735965" y="2972435"/>
            <a:ext cx="3182620" cy="35306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汇报时间：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2017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年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9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月</a:t>
            </a:r>
            <a:r>
              <a:rPr lang="en-US" altLang="zh-CN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1</a:t>
            </a:r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日</a:t>
            </a:r>
            <a:endParaRPr lang="zh-CN" altLang="en-US" smtClean="0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  <p:sp>
        <p:nvSpPr>
          <p:cNvPr id="30" name="文本占位符 29"/>
          <p:cNvSpPr>
            <a:spLocks noGrp="1"/>
          </p:cNvSpPr>
          <p:nvPr>
            <p:ph type="body" idx="23" hasCustomPrompt="1"/>
          </p:nvPr>
        </p:nvSpPr>
        <p:spPr>
          <a:xfrm>
            <a:off x="725805" y="3293745"/>
            <a:ext cx="3182620" cy="35306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汇报人：代用名</a:t>
            </a:r>
          </a:p>
        </p:txBody>
      </p:sp>
      <p:sp>
        <p:nvSpPr>
          <p:cNvPr id="31" name="文本占位符 30"/>
          <p:cNvSpPr>
            <a:spLocks noGrp="1"/>
          </p:cNvSpPr>
          <p:nvPr>
            <p:ph type="body" idx="14" hasCustomPrompt="1"/>
          </p:nvPr>
        </p:nvSpPr>
        <p:spPr>
          <a:xfrm>
            <a:off x="8861426" y="2284095"/>
            <a:ext cx="1749426" cy="688340"/>
          </a:xfrm>
        </p:spPr>
        <p:txBody>
          <a:bodyPr>
            <a:noAutofit/>
          </a:bodyPr>
          <a:lstStyle>
            <a:lvl1pPr marL="0" indent="0">
              <a:buNone/>
              <a:defRPr sz="3800">
                <a:solidFill>
                  <a:srgbClr val="009C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>
                <a:solidFill>
                  <a:schemeClr val="bg1"/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2017</a:t>
            </a:r>
            <a:endParaRPr lang="zh-CN" altLang="en-US" smtClean="0">
              <a:latin typeface="思源黑体 CN Regular" panose="020B0500000000000000" charset="-122"/>
              <a:ea typeface="思源黑体 CN Regular" panose="020B0500000000000000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 [已恢复]-1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8255"/>
            <a:ext cx="12198350" cy="68618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442461" y="2568575"/>
            <a:ext cx="6453506" cy="103886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zh-CN" altLang="zh-CN">
                <a:solidFill>
                  <a:schemeClr val="tx1">
                    <a:lumMod val="75000"/>
                    <a:lumOff val="25000"/>
                  </a:schemeClr>
                </a:solidFill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主题文字预留区域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4438651" y="3455036"/>
            <a:ext cx="2471420" cy="403860"/>
          </a:xfrm>
        </p:spPr>
        <p:txBody>
          <a:bodyPr/>
          <a:lstStyle>
            <a:lvl1pPr marL="0" indent="0">
              <a:buNone/>
              <a:defRPr sz="2400">
                <a:solidFill>
                  <a:srgbClr val="009CAB"/>
                </a:solidFill>
              </a:defRPr>
            </a:lvl1pPr>
          </a:lstStyle>
          <a:p>
            <a:pPr lvl="0"/>
            <a:r>
              <a:rPr lang="zh-CN" altLang="en-US"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子标题预留区域</a:t>
            </a:r>
            <a:endParaRPr lang="zh-CN" altLang="en-US">
              <a:latin typeface="思源黑体 CN Regular" panose="020B0500000000000000" charset="-122"/>
              <a:ea typeface="思源黑体 CN Regular" panose="020B0500000000000000" charset="-122"/>
            </a:endParaRPr>
          </a:p>
          <a:p>
            <a:pPr lvl="0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110230" y="2431416"/>
            <a:ext cx="1676400" cy="1753235"/>
          </a:xfrm>
        </p:spPr>
        <p:txBody>
          <a:bodyPr/>
          <a:lstStyle>
            <a:lvl1pPr>
              <a:defRPr sz="6800"/>
            </a:lvl1pPr>
          </a:lstStyle>
          <a:p>
            <a:r>
              <a:rPr lang="en-US" altLang="zh-CN">
                <a:solidFill>
                  <a:schemeClr val="bg1"/>
                </a:solidFill>
                <a:latin typeface="方正兰亭大黑_GBK" panose="02000000000000000000" charset="-122"/>
                <a:ea typeface="方正兰亭大黑_GBK" panose="02000000000000000000" charset="-122"/>
                <a:sym typeface="+mn-ea"/>
              </a:rPr>
              <a:t>01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未标题-3-0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429" y="-8254"/>
            <a:ext cx="12198985" cy="68611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33173" y="746125"/>
            <a:ext cx="9700894" cy="775970"/>
          </a:xfrm>
        </p:spPr>
        <p:txBody>
          <a:bodyPr anchor="b"/>
          <a:lstStyle>
            <a:lvl1pPr algn="ctr">
              <a:defRPr sz="24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232536" y="1788160"/>
            <a:ext cx="9700894" cy="414083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思源黑体 CN Regular" panose="020B0500000000000000" charset="-122"/>
                <a:ea typeface="思源黑体 CN Regular" panose="020B0500000000000000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 smtClean="0"/>
          </a:p>
          <a:p>
            <a:pPr lvl="0"/>
            <a:r>
              <a:rPr lang="zh-CN" altLang="en-US" smtClean="0"/>
              <a:t>    ·单击此处编辑母版文本样式</a:t>
            </a:r>
          </a:p>
          <a:p>
            <a:pPr lvl="0"/>
            <a:r>
              <a:rPr lang="zh-CN" altLang="en-US" smtClean="0"/>
              <a:t>    ·</a:t>
            </a:r>
          </a:p>
          <a:p>
            <a:pPr lvl="0"/>
            <a:r>
              <a:rPr lang="zh-CN" altLang="en-US" smtClean="0"/>
              <a:t>    ·</a:t>
            </a:r>
          </a:p>
          <a:p>
            <a:pPr lvl="0"/>
            <a:r>
              <a:rPr lang="zh-CN" altLang="en-US" smtClean="0"/>
              <a:t>    ·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标题-3-0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34926" y="-8255"/>
            <a:ext cx="12221211" cy="68738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128000" y="2456815"/>
            <a:ext cx="4165600" cy="1885950"/>
          </a:xfrm>
        </p:spPr>
        <p:txBody>
          <a:bodyPr anchor="b"/>
          <a:lstStyle>
            <a:lvl1pPr>
              <a:lnSpc>
                <a:spcPct val="110000"/>
              </a:lnSpc>
              <a:defRPr sz="12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总院地址：上海市静安区芷江中路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274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021-56639828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200071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门诊部地址：上海市静安区石门一路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67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弄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1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021-62588203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200041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r>
              <a:rPr lang="zh-CN" altLang="en-US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网 址：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  <a:sym typeface="+mn-ea"/>
              </a:rPr>
              <a:t>http://szy.sh.cn</a:t>
            </a:r>
            <a: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思源黑体 CN Regular" panose="020B0500000000000000" charset="-122"/>
                <a:ea typeface="思源黑体 CN Regular" panose="020B0500000000000000" charset="-122"/>
              </a:rPr>
            </a:b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728846" y="2665731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谢谢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half" idx="13" hasCustomPrompt="1"/>
          </p:nvPr>
        </p:nvSpPr>
        <p:spPr>
          <a:xfrm>
            <a:off x="2512695" y="5330190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2023/7/19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2"/>
          <p:cNvSpPr>
            <a:spLocks noGrp="1"/>
          </p:cNvSpPr>
          <p:nvPr/>
        </p:nvSpPr>
        <p:spPr>
          <a:xfrm>
            <a:off x="961577" y="4051908"/>
            <a:ext cx="4245124" cy="692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sz="1800">
                <a:solidFill>
                  <a:srgbClr val="009CAB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l"/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应聘人姓名：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918544" y="1302616"/>
            <a:ext cx="7626350" cy="2011261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内部组织机构负责人</a:t>
            </a:r>
            <a:endParaRPr lang="en-US" altLang="zh-CN" sz="48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inpin heiti" panose="00000500000000000000" pitchFamily="2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岗位应</a:t>
            </a:r>
            <a:r>
              <a:rPr lang="zh-CN" sz="48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聘</a:t>
            </a:r>
            <a:r>
              <a:rPr lang="zh-CN" sz="48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inpin heiti" panose="00000500000000000000" pitchFamily="2" charset="-122"/>
              </a:rPr>
              <a:t>汇报</a:t>
            </a:r>
            <a:endParaRPr lang="en-US" altLang="zh-CN" sz="48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inpin heiti" panose="00000500000000000000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（一）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对应聘岗位的工作理解</a:t>
            </a:r>
            <a:endParaRPr lang="zh-CN" altLang="en-US" sz="2800" b="1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政治素质：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岗位职责：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岗位所需要能力及适配度分析：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（二）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对应聘岗位的任期目标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32536" y="2121659"/>
            <a:ext cx="9700894" cy="414083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3.…………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（三）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  <a:sym typeface="inpin heiti" panose="00000500000000000000" pitchFamily="2" charset="-122"/>
              </a:rPr>
              <a:t>应聘岗位的任期工作思路及主要举措</a:t>
            </a:r>
          </a:p>
        </p:txBody>
      </p:sp>
      <p:sp>
        <p:nvSpPr>
          <p:cNvPr id="5" name="文本占位符 2"/>
          <p:cNvSpPr txBox="1">
            <a:spLocks/>
          </p:cNvSpPr>
          <p:nvPr/>
        </p:nvSpPr>
        <p:spPr>
          <a:xfrm>
            <a:off x="1384936" y="1940561"/>
            <a:ext cx="9700894" cy="4140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3.…………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128000" y="2456815"/>
            <a:ext cx="4165600" cy="1885950"/>
          </a:xfrm>
        </p:spPr>
        <p:txBody>
          <a:bodyPr anchor="b"/>
          <a:lstStyle>
            <a:lvl1pPr>
              <a:lnSpc>
                <a:spcPct val="110000"/>
              </a:lnSpc>
              <a:defRPr sz="1200">
                <a:latin typeface="思源黑体 CN Medium" panose="020B0600000000000000" charset="-122"/>
                <a:ea typeface="思源黑体 CN Medium" panose="020B0600000000000000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总院地址：上海市静安区芷江中路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274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021-56639828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200071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门诊部地址：上海市静安区石门一路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67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弄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1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号</a:t>
            </a: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电 话：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021-62588203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邮 编：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200041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网 址：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+mn-ea"/>
              </a:rPr>
              <a:t>http://szy.sh.cn</a:t>
            </a:r>
            <a: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>
          <a:xfrm>
            <a:off x="4728846" y="2665731"/>
            <a:ext cx="2915285" cy="1069340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思源黑体 CN Heavy" panose="020B0A00000000000000" charset="-122"/>
                <a:ea typeface="思源黑体 CN Heavy" panose="020B0A00000000000000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谢谢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1798110" y="2502144"/>
            <a:ext cx="1643662" cy="1752729"/>
          </a:xfrm>
          <a:prstGeom prst="rect">
            <a:avLst/>
          </a:prstGeom>
        </p:spPr>
        <p:txBody>
          <a:bodyPr wrap="square" lIns="89858" tIns="44929" rIns="89858" bIns="44929">
            <a:spAutoFit/>
          </a:bodyPr>
          <a:lstStyle/>
          <a:p>
            <a:pPr>
              <a:defRPr/>
            </a:pPr>
            <a:r>
              <a:rPr lang="zh-CN" altLang="en-US" sz="5400" b="1" dirty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应聘</a:t>
            </a:r>
          </a:p>
          <a:p>
            <a:pPr>
              <a:defRPr/>
            </a:pPr>
            <a:r>
              <a:rPr lang="zh-CN" altLang="en-US" sz="5400" b="1" dirty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岗位</a:t>
            </a:r>
          </a:p>
        </p:txBody>
      </p:sp>
      <p:sp>
        <p:nvSpPr>
          <p:cNvPr id="12" name="副标题 11"/>
          <p:cNvSpPr txBox="1">
            <a:spLocks/>
          </p:cNvSpPr>
          <p:nvPr/>
        </p:nvSpPr>
        <p:spPr>
          <a:xfrm>
            <a:off x="4548149" y="2068074"/>
            <a:ext cx="5410066" cy="3560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应聘岗位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__________________</a:t>
            </a:r>
            <a:r>
              <a:rPr kumimoji="0" lang="en-US" altLang="zh-CN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是否愿意服从组织安排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______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417671" y="3413155"/>
            <a:ext cx="3968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3301845" y="3413155"/>
            <a:ext cx="3968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0799" y="2708429"/>
            <a:ext cx="7143525" cy="1745241"/>
          </a:xfrm>
        </p:spPr>
        <p:txBody>
          <a:bodyPr/>
          <a:lstStyle/>
          <a:p>
            <a:r>
              <a:rPr lang="zh-CN" altLang="en-US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inpin heiti" panose="00000500000000000000" pitchFamily="2" charset="-122"/>
              </a:rPr>
              <a:t>个人基本情况及主要成绩</a:t>
            </a:r>
            <a:r>
              <a:rPr lang="zh-CN" altLang="en-US" b="1" dirty="0" smtClean="0">
                <a:solidFill>
                  <a:srgbClr val="002060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/>
            </a:r>
            <a:br>
              <a:rPr lang="zh-CN" altLang="en-US" b="1" dirty="0" smtClean="0">
                <a:solidFill>
                  <a:srgbClr val="002060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</a:b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9563" y="2840016"/>
            <a:ext cx="106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一</a:t>
            </a:r>
            <a:endParaRPr lang="zh-CN" altLang="en-US" sz="40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233173" y="326563"/>
            <a:ext cx="9700894" cy="7759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（一）个人基本情况</a:t>
            </a:r>
            <a:endParaRPr lang="zh-CN" altLang="en-US" sz="28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xmlns="" val="1769777906"/>
              </p:ext>
            </p:extLst>
          </p:nvPr>
        </p:nvGraphicFramePr>
        <p:xfrm>
          <a:off x="968187" y="1409232"/>
          <a:ext cx="10434918" cy="470314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49111"/>
                <a:gridCol w="1437075"/>
                <a:gridCol w="422956"/>
                <a:gridCol w="937381"/>
                <a:gridCol w="1306726"/>
                <a:gridCol w="2076901"/>
                <a:gridCol w="761930"/>
                <a:gridCol w="576928"/>
                <a:gridCol w="1665910"/>
              </a:tblGrid>
              <a:tr h="41606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所在单位及科室</a:t>
                      </a:r>
                    </a:p>
                  </a:txBody>
                  <a:tcPr anchor="ctr">
                    <a:lnL w="28575" cap="rnd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zh-C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dirty="0" smtClean="0">
                          <a:solidFill>
                            <a:schemeClr val="bg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现任岗位职务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rnd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28575" cap="rnd">
                      <a:solidFill>
                        <a:schemeClr val="tx1"/>
                      </a:solidFill>
                      <a:prstDash val="solid"/>
                    </a:lnR>
                    <a:lnT w="28575" cap="rnd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基本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信息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出生年月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龄</a:t>
                      </a:r>
                      <a:endParaRPr lang="en-US" altLang="zh-CN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（周岁）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工作日期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33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rgbClr val="E34D4D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政治面貌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入党日期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健康状况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701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学历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学位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情况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+mn-ea"/>
                        </a:rPr>
                        <a:t>学    历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学    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970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rgbClr val="E34D4D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zh-CN" altLang="en-US" sz="1600" b="1" kern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毕业学校及专业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zh-CN" altLang="en-US" sz="1600" b="1" kern="12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  <a:sym typeface="+mn-ea"/>
                        </a:rPr>
                        <a:t>是否在读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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600" b="1" kern="12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1600" b="1" kern="12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+mn-cs"/>
                        <a:sym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是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入学时间及院校：</a:t>
                      </a:r>
                      <a:endParaRPr lang="en-US" altLang="zh-CN" sz="1600" b="1" baseline="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baseline="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sym typeface="Wingdings"/>
                        </a:rPr>
                        <a:t>攻读学历、学位：</a:t>
                      </a:r>
                      <a:endParaRPr lang="en-US" altLang="zh-CN" sz="1600" b="1" baseline="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sym typeface="Wingding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职称</a:t>
                      </a:r>
                      <a:endParaRPr lang="en-US" altLang="zh-CN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情况等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已取得的专业技术职称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现聘专业技术职称</a:t>
                      </a: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>
                      <a:solidFill>
                        <a:srgbClr val="E34D4D"/>
                      </a:solidFill>
                      <a:prstDash val="dot"/>
                    </a:lnL>
                    <a:lnR w="3175">
                      <a:solidFill>
                        <a:srgbClr val="E34D4D"/>
                      </a:solidFill>
                      <a:prstDash val="dot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701">
                <a:tc vMerge="1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导师资格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教师职务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600" b="1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（二）学习经历</a:t>
            </a:r>
            <a:endParaRPr lang="zh-CN" altLang="en-US" sz="28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全日制教育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在职教育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海外访学经历等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…………</a:t>
            </a:r>
            <a:endParaRPr lang="zh-CN" altLang="en-US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（三）</a:t>
            </a:r>
            <a:r>
              <a:rPr lang="en-US" altLang="zh-CN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2018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年至今主要工作业绩</a:t>
            </a:r>
            <a:endParaRPr lang="zh-CN" altLang="en-US" sz="28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1.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2.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3.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4.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inpin heiti" panose="00000500000000000000" pitchFamily="2" charset="-122"/>
              </a:rPr>
              <a:t>5.…………</a:t>
            </a:r>
            <a:endParaRPr lang="zh-CN" altLang="en-US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inpin heiti" panose="00000500000000000000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（四）</a:t>
            </a:r>
            <a:r>
              <a:rPr lang="en-US" altLang="zh-CN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2018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年至今承担课题和发表论文情况</a:t>
            </a:r>
            <a:endParaRPr lang="zh-CN" altLang="en-US" sz="28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n"/>
            </a:pP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 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课题：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 论文：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（五）</a:t>
            </a:r>
            <a:r>
              <a:rPr lang="en-US" altLang="zh-CN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 2018</a:t>
            </a:r>
            <a:r>
              <a:rPr lang="zh-CN" altLang="en-US" sz="2800" b="1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年至今入选人才培养计划或获奖情况</a:t>
            </a:r>
            <a:endParaRPr lang="zh-CN" altLang="en-US" sz="28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（</a:t>
            </a:r>
            <a:r>
              <a:rPr lang="en-US" altLang="zh-CN" sz="2800" b="1" dirty="0" err="1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请列院级以上</a:t>
            </a:r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cs typeface="+mj-cs"/>
                <a:sym typeface="+mn-ea"/>
              </a:rPr>
              <a:t>）：</a:t>
            </a:r>
            <a:endParaRPr lang="zh-CN" altLang="en-US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  <a:cs typeface="+mj-cs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03829" y="1751005"/>
            <a:ext cx="6186091" cy="3057671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zh-CN" altLang="en-US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  <a:t>对应聘岗位的</a:t>
            </a:r>
            <a:br>
              <a:rPr lang="zh-CN" altLang="en-US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</a:br>
            <a:r>
              <a:rPr lang="zh-CN" altLang="en-US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  <a:t>工作理解、任期目标</a:t>
            </a:r>
            <a:r>
              <a:rPr lang="en-US" altLang="zh-CN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  <a:t/>
            </a:r>
            <a:br>
              <a:rPr lang="en-US" altLang="zh-CN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</a:br>
            <a:r>
              <a:rPr lang="zh-CN" altLang="en-US" sz="44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sym typeface="+mn-ea"/>
              </a:rPr>
              <a:t>工作思路及主要举措</a:t>
            </a:r>
            <a:endParaRPr lang="zh-CN" altLang="en-US" sz="36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9563" y="2840016"/>
            <a:ext cx="1065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二</a:t>
            </a:r>
            <a:endParaRPr lang="zh-CN" altLang="en-US" sz="40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eba93cc-971b-4f8d-8de5-6b4700683d06}"/>
  <p:tag name="TABLE_EMPHASIZE_COLOR" val="14896461"/>
  <p:tag name="TABLE_SKINIDX" val="0"/>
  <p:tag name="TABLE_COLORIDX" val="c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260</Words>
  <Application>Microsoft Office PowerPoint</Application>
  <PresentationFormat>自定义</PresentationFormat>
  <Paragraphs>75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个人基本情况及主要成绩 </vt:lpstr>
      <vt:lpstr>（一）个人基本情况</vt:lpstr>
      <vt:lpstr>（二）学习经历</vt:lpstr>
      <vt:lpstr>（三）2018年至今主要工作业绩</vt:lpstr>
      <vt:lpstr>（四） 2018年至今承担课题和发表论文情况</vt:lpstr>
      <vt:lpstr>（五） 2018年至今入选人才培养计划或获奖情况</vt:lpstr>
      <vt:lpstr>对应聘岗位的 工作理解、任期目标 工作思路及主要举措</vt:lpstr>
      <vt:lpstr>（一）对应聘岗位的工作理解</vt:lpstr>
      <vt:lpstr>（二）对应聘岗位的任期目标</vt:lpstr>
      <vt:lpstr>（三）应聘岗位的任期工作思路及主要举措</vt:lpstr>
      <vt:lpstr>总院地址：上海市静安区芷江中路274号 电 话：021-56639828 邮 编：200071 门诊部地址：上海市静安区石门一路67弄1号 电 话：021-62588203 邮 编：200041 网 址：http://szy.sh.cn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张钦</cp:lastModifiedBy>
  <cp:revision>53</cp:revision>
  <dcterms:created xsi:type="dcterms:W3CDTF">2017-12-18T07:42:00Z</dcterms:created>
  <dcterms:modified xsi:type="dcterms:W3CDTF">2023-07-19T05:58:08Z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